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3"/>
  </p:sldMasterIdLst>
  <p:notesMasterIdLst>
    <p:notesMasterId r:id="rId14"/>
  </p:notesMasterIdLst>
  <p:handoutMasterIdLst>
    <p:handoutMasterId r:id="rId15"/>
  </p:handoutMasterIdLst>
  <p:sldIdLst>
    <p:sldId id="573" r:id="rId4"/>
    <p:sldId id="1331" r:id="rId5"/>
    <p:sldId id="1327" r:id="rId6"/>
    <p:sldId id="1328" r:id="rId7"/>
    <p:sldId id="1336" r:id="rId8"/>
    <p:sldId id="1329" r:id="rId9"/>
    <p:sldId id="1337" r:id="rId10"/>
    <p:sldId id="1333" r:id="rId11"/>
    <p:sldId id="1317" r:id="rId12"/>
    <p:sldId id="1332" r:id="rId13"/>
  </p:sldIdLst>
  <p:sldSz cx="12192000" cy="6858000"/>
  <p:notesSz cx="70104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D6EC238-EC7E-437A-BFDE-46A591EDACE5}">
          <p14:sldIdLst>
            <p14:sldId id="573"/>
            <p14:sldId id="1331"/>
            <p14:sldId id="1327"/>
            <p14:sldId id="1328"/>
            <p14:sldId id="1336"/>
            <p14:sldId id="1329"/>
            <p14:sldId id="1337"/>
            <p14:sldId id="1333"/>
            <p14:sldId id="1317"/>
            <p14:sldId id="133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v Kumar Yadav" initials="" lastIdx="29" clrIdx="0"/>
  <p:cmAuthor id="2" name="Ashutosh Khaitan" initials="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C0A"/>
    <a:srgbClr val="CD0000"/>
    <a:srgbClr val="DAAADA"/>
    <a:srgbClr val="C00000"/>
    <a:srgbClr val="008D40"/>
    <a:srgbClr val="0070C0"/>
    <a:srgbClr val="CD9A00"/>
    <a:srgbClr val="0768A9"/>
    <a:srgbClr val="FF6600"/>
    <a:srgbClr val="2C4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95" autoAdjust="0"/>
    <p:restoredTop sz="92857" autoAdjust="0"/>
  </p:normalViewPr>
  <p:slideViewPr>
    <p:cSldViewPr>
      <p:cViewPr varScale="1">
        <p:scale>
          <a:sx n="85" d="100"/>
          <a:sy n="85" d="100"/>
        </p:scale>
        <p:origin x="-42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08" y="3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F4B8A-0D05-423F-BD79-024F66395EEA}" type="datetimeFigureOut">
              <a:rPr lang="en-US"/>
              <a:pPr>
                <a:defRPr/>
              </a:pPr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25A7CE-C225-4E86-A793-52D81CB1D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F71B6-CFAB-4738-B6D2-8EC6DCEE5864}" type="datetimeFigureOut">
              <a:rPr lang="en-US"/>
              <a:pPr>
                <a:defRPr/>
              </a:pPr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D42047-F017-437B-BF45-509596FDE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94B16E-576B-3EDD-3CF5-111B1651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5F76DB40-77C0-2D87-6141-2B3937225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B9D9E28A-899F-C894-4A66-DCA69C6D2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Facilitation Notes:</a:t>
            </a:r>
            <a:r>
              <a:rPr lang="en-IN" altLang="en-US" dirty="0"/>
              <a:t/>
            </a:r>
            <a:br>
              <a:rPr lang="en-IN" altLang="en-US" dirty="0"/>
            </a:br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33FA6F4C-341E-D39C-AD7E-DEA0A5D94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4F93CF-D339-DF05-42B3-15345E3D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4DE98BEE-2BC0-A167-4D83-BA1C0EFD0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C9451904-0B9C-2331-1C6E-45CD66AE8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67A74056-E94A-14FB-392C-3EAFAF401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3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2A9C64-799C-EA1B-F035-1AB61E53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3712FDA7-5D44-E2D0-723B-C4AD597E9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B63AE188-9255-814B-8FD3-FD466CD24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7CE79734-5B01-E26A-E6BF-044D37481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51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B0B9BB-C40A-A63D-B42F-B95AA8A52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D96407A5-FB30-6537-ABF5-D9B4AA8B01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8A0593B8-918A-82C7-2BC2-CEEBEB26F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7CCDC308-D842-E94D-203A-97060B8D5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70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D65734-B430-8B0A-E183-62937653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D20F35A1-0757-23E2-E6F4-BD8EFD725F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8CE5B680-8860-6751-EE52-22CD34A6FC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Facilitation Notes:</a:t>
            </a:r>
            <a:r>
              <a:rPr lang="en-IN" altLang="en-US"/>
              <a:t/>
            </a:r>
            <a:br>
              <a:rPr lang="en-IN" altLang="en-US"/>
            </a:b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6732C9FA-7C16-D6BB-C4B4-3FA5C1F8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91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CB2C75-E9EB-A06C-03C6-D3D265A38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7C4ACB7B-B191-4AA3-D681-DD8D67EC0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8651C051-72BE-7B93-EEFB-F094C1096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Facilitation Notes:</a:t>
            </a:r>
            <a:r>
              <a:rPr lang="en-IN" altLang="en-US"/>
              <a:t/>
            </a:r>
            <a:br>
              <a:rPr lang="en-IN" altLang="en-US"/>
            </a:b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6B2D6766-8076-ABD4-4E40-B67A2F541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8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E7E29E-2307-EADD-E7BE-D7D1AE74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BD5D86C9-EE15-FDC2-AA26-F3945CB33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0F692778-182C-000A-15C1-9D03663E1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Facilitation Notes:</a:t>
            </a:r>
            <a:r>
              <a:rPr lang="en-IN" altLang="en-US"/>
              <a:t/>
            </a:r>
            <a:br>
              <a:rPr lang="en-IN" altLang="en-US"/>
            </a:b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CEBB987E-9BC5-E0D3-B200-D8C45AC81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8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4BADAE-7F2F-01D0-62DB-0900D345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xmlns="" id="{ADFF4599-41D6-D3FB-DC47-9F2950D8B2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xmlns="" id="{151F288D-EE3F-D470-DC40-47CD5763D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Facilitation Notes:</a:t>
            </a:r>
            <a:r>
              <a:rPr lang="en-IN" altLang="en-US"/>
              <a:t/>
            </a:r>
            <a:br>
              <a:rPr lang="en-IN" altLang="en-US"/>
            </a:b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xmlns="" id="{48025B71-0334-24CC-7BC6-7F53D8E78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1F5D94ED-05CF-4D7C-A35B-E18133ED075F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5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Course_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0" t="13541" r="13689" b="9375"/>
          <a:stretch>
            <a:fillRect/>
          </a:stretch>
        </p:blipFill>
        <p:spPr bwMode="auto">
          <a:xfrm>
            <a:off x="0" y="565150"/>
            <a:ext cx="1222798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565150"/>
          </a:xfrm>
          <a:prstGeom prst="rect">
            <a:avLst/>
          </a:prstGeom>
          <a:solidFill>
            <a:srgbClr val="0B1E5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2" y="1"/>
            <a:ext cx="501649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440084" y="4724400"/>
            <a:ext cx="47519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GSTN Training Program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048751" y="152400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Designed and Developed by GSTN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C89DD7-600B-A846-9909-4F577AC3A8D0}"/>
              </a:ext>
            </a:extLst>
          </p:cNvPr>
          <p:cNvSpPr txBox="1"/>
          <p:nvPr userDrawn="1"/>
        </p:nvSpPr>
        <p:spPr>
          <a:xfrm>
            <a:off x="7472742" y="5105400"/>
            <a:ext cx="429471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Form GST DRC-03A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altLang="en-US" sz="2000" b="1" dirty="0">
                <a:solidFill>
                  <a:srgbClr val="002060"/>
                </a:solidFill>
                <a:latin typeface="+mj-lt"/>
              </a:rPr>
            </a:b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(Adjustments of payments made through DRC-03) </a:t>
            </a:r>
            <a:r>
              <a:rPr lang="en-US" altLang="en-US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altLang="en-US" sz="2000" b="1" dirty="0">
                <a:solidFill>
                  <a:srgbClr val="002060"/>
                </a:solidFill>
                <a:latin typeface="+mj-lt"/>
              </a:rPr>
            </a:br>
            <a:r>
              <a:rPr lang="en-US" altLang="en-US" sz="11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altLang="en-US" sz="1100" b="1" dirty="0">
                <a:solidFill>
                  <a:srgbClr val="002060"/>
                </a:solidFill>
                <a:latin typeface="+mj-lt"/>
              </a:rPr>
            </a:br>
            <a:r>
              <a:rPr lang="en-US" altLang="en-US" sz="1800" b="1" dirty="0">
                <a:solidFill>
                  <a:srgbClr val="002060"/>
                </a:solidFill>
                <a:latin typeface="+mj-lt"/>
              </a:rPr>
              <a:t>January 2025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8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4D1C37DD-751C-45BC-BA95-2FDDFBBF523A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459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aphic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A529F761-3DBD-4D09-BEA1-397946755CC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0699" y="1673352"/>
            <a:ext cx="11163300" cy="463600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738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with_Graphic_on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BE78ADAA-A7CC-405A-8679-A7ED64F8131A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673352"/>
            <a:ext cx="7412736" cy="472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979755" y="1673352"/>
            <a:ext cx="4194048" cy="4096512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733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with_Graphic_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D985A227-E4A5-44B8-95D6-49E08162DE6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1771" y="1673352"/>
            <a:ext cx="7416800" cy="4724400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0" y="1673352"/>
            <a:ext cx="4194048" cy="4096512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844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with_Screenshot_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58BAA0CF-2CEC-418F-999C-4A3344A1B3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0" y="1673352"/>
            <a:ext cx="6202171" cy="4632960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52363" y="1673352"/>
            <a:ext cx="4206240" cy="46360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33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with_Screenshot_on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2C786BC0-D925-4815-9855-0B3F729439B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699" y="1673352"/>
            <a:ext cx="6202171" cy="4632960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7315200" y="1673352"/>
            <a:ext cx="4206240" cy="46360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900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Screenshot_on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5645A12B-D916-4D9A-9C3A-CBF4A538E6A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992880" y="1673352"/>
            <a:ext cx="4206240" cy="46360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0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wo_Screenshots_on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6F086B4F-E356-4817-9302-96841819EC5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076960" y="1673352"/>
            <a:ext cx="4206240" cy="46360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6908800" y="1673352"/>
            <a:ext cx="4206240" cy="463600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with_Graphic_a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D999895D-5D2F-42F2-8B38-AEB5B35E113A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699" y="1673352"/>
            <a:ext cx="11163300" cy="2971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20699" y="4797552"/>
            <a:ext cx="11163301" cy="1603248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62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Text_with_Graphic_on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2C1B806D-4D84-4E8A-8EFF-6ADF5151B0CE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699" y="4800600"/>
            <a:ext cx="11163301" cy="1600200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20699" y="1676400"/>
            <a:ext cx="11163301" cy="2971800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768A9"/>
              </a:buClr>
              <a:buNone/>
              <a:tabLst/>
              <a:def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200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0082342" y="838200"/>
            <a:ext cx="159530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A68EDB97-CF6F-422E-BB5E-0FD38A328CEB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699" y="1673352"/>
            <a:ext cx="11163300" cy="4724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algn="l" rtl="0" eaLnBrk="1" fontAlgn="base" hangingPunct="1">
              <a:spcAft>
                <a:spcPct val="0"/>
              </a:spcAft>
              <a:buClr>
                <a:srgbClr val="AF2828"/>
              </a:buClr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Aft>
                <a:spcPct val="0"/>
              </a:spcAft>
              <a:buClr>
                <a:srgbClr val="AF2828"/>
              </a:buClr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fontAlgn="base" hangingPunct="1">
              <a:spcAft>
                <a:spcPct val="0"/>
              </a:spcAft>
              <a:buClr>
                <a:srgbClr val="AF2828"/>
              </a:buClr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fontAlgn="base" hangingPunct="1">
              <a:spcAft>
                <a:spcPct val="0"/>
              </a:spcAft>
              <a:buClr>
                <a:srgbClr val="AF2828"/>
              </a:buClr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fontAlgn="base" hangingPunct="1">
              <a:spcAft>
                <a:spcPct val="0"/>
              </a:spcAft>
              <a:buClr>
                <a:srgbClr val="AF2828"/>
              </a:buClr>
              <a:defRPr lang="en-US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370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3185FF4B-2277-4DB4-8CCA-A3E4F7CAB40A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673352"/>
            <a:ext cx="5200649" cy="472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3"/>
          </p:nvPr>
        </p:nvSpPr>
        <p:spPr>
          <a:xfrm>
            <a:off x="6487922" y="1673352"/>
            <a:ext cx="5200649" cy="472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8597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Comparison_with_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CBB45A3B-A51D-4A8A-8B8D-6FCF4038138E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699" y="1673352"/>
            <a:ext cx="5205984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699" y="2446464"/>
            <a:ext cx="5205984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3349" y="2446464"/>
            <a:ext cx="5205984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6483349" y="1673352"/>
            <a:ext cx="5205984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302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roup_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C8BC01B0-DF78-48F4-A356-FFD4BE8C837A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011364"/>
            <a:ext cx="355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45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Practice_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ACDFC1A2-CC7B-4F35-8086-2E53CF0591B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011364"/>
            <a:ext cx="355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6859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Knowledge_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99259EBF-54BC-4803-A8FE-1DA6712BDBC9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8" descr="question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985" y="885826"/>
            <a:ext cx="1875367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6400"/>
            <a:ext cx="9639300" cy="609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7"/>
          </p:nvPr>
        </p:nvSpPr>
        <p:spPr>
          <a:xfrm>
            <a:off x="520701" y="2362200"/>
            <a:ext cx="9639300" cy="533400"/>
          </a:xfrm>
        </p:spPr>
        <p:txBody>
          <a:bodyPr/>
          <a:lstStyle>
            <a:lvl1pPr>
              <a:buNone/>
              <a:defRPr lang="en-US" sz="1600" i="1" kern="120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 i="1">
                <a:solidFill>
                  <a:srgbClr val="CC0000"/>
                </a:solidFill>
              </a:defRPr>
            </a:lvl2pPr>
            <a:lvl3pPr>
              <a:buNone/>
              <a:defRPr i="1">
                <a:solidFill>
                  <a:srgbClr val="CC0000"/>
                </a:solidFill>
              </a:defRPr>
            </a:lvl3pPr>
            <a:lvl4pPr>
              <a:buNone/>
              <a:defRPr i="1">
                <a:solidFill>
                  <a:srgbClr val="CC0000"/>
                </a:solidFill>
              </a:defRPr>
            </a:lvl4pPr>
            <a:lvl5pPr>
              <a:buNone/>
              <a:defRPr i="1">
                <a:solidFill>
                  <a:srgbClr val="CC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8"/>
          </p:nvPr>
        </p:nvSpPr>
        <p:spPr>
          <a:xfrm>
            <a:off x="520701" y="2895600"/>
            <a:ext cx="9639300" cy="3581400"/>
          </a:xfrm>
        </p:spPr>
        <p:txBody>
          <a:bodyPr/>
          <a:lstStyle>
            <a:lvl1pPr marL="342900" indent="-342900">
              <a:buSzPct val="100000"/>
              <a:buFont typeface="+mj-lt"/>
              <a:buAutoNum type="alphaLcPeriod"/>
              <a:defRPr sz="1600">
                <a:solidFill>
                  <a:srgbClr val="000000"/>
                </a:solidFill>
              </a:defRPr>
            </a:lvl1pPr>
            <a:lvl2pPr marL="685800" indent="-342900">
              <a:buSzPct val="80000"/>
              <a:buFont typeface="+mj-lt"/>
              <a:buAutoNum type="alphaLcPeriod"/>
              <a:defRPr sz="1600">
                <a:solidFill>
                  <a:srgbClr val="000000"/>
                </a:solidFill>
              </a:defRPr>
            </a:lvl2pPr>
            <a:lvl3pPr marL="1028700" indent="-342900">
              <a:buSzPct val="80000"/>
              <a:buFont typeface="+mj-lt"/>
              <a:buAutoNum type="alphaLcPeriod"/>
              <a:defRPr sz="1600">
                <a:solidFill>
                  <a:srgbClr val="000000"/>
                </a:solidFill>
              </a:defRPr>
            </a:lvl3pPr>
            <a:lvl4pPr marL="1371600" indent="-342900">
              <a:buSzPct val="80000"/>
              <a:buFont typeface="+mj-lt"/>
              <a:buAutoNum type="alphaLcPeriod"/>
              <a:defRPr sz="1600">
                <a:solidFill>
                  <a:srgbClr val="000000"/>
                </a:solidFill>
              </a:defRPr>
            </a:lvl4pPr>
            <a:lvl5pPr marL="1719262" indent="-342900">
              <a:buSzPct val="80000"/>
              <a:buFont typeface="+mj-lt"/>
              <a:buAutoNum type="alphaLcPeriod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378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AE9823EB-AB29-47CD-B9CB-EC5AA853A737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8" descr="ques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985" y="885826"/>
            <a:ext cx="1875367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half" idx="17"/>
          </p:nvPr>
        </p:nvSpPr>
        <p:spPr>
          <a:xfrm>
            <a:off x="520701" y="2362200"/>
            <a:ext cx="9639300" cy="533400"/>
          </a:xfrm>
        </p:spPr>
        <p:txBody>
          <a:bodyPr/>
          <a:lstStyle>
            <a:lvl1pPr>
              <a:buNone/>
              <a:defRPr lang="en-US" sz="1600" i="1" kern="120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 i="1">
                <a:solidFill>
                  <a:srgbClr val="CC0000"/>
                </a:solidFill>
              </a:defRPr>
            </a:lvl2pPr>
            <a:lvl3pPr>
              <a:buNone/>
              <a:defRPr i="1">
                <a:solidFill>
                  <a:srgbClr val="CC0000"/>
                </a:solidFill>
              </a:defRPr>
            </a:lvl3pPr>
            <a:lvl4pPr>
              <a:buNone/>
              <a:defRPr i="1">
                <a:solidFill>
                  <a:srgbClr val="CC0000"/>
                </a:solidFill>
              </a:defRPr>
            </a:lvl4pPr>
            <a:lvl5pPr>
              <a:buNone/>
              <a:defRPr i="1">
                <a:solidFill>
                  <a:srgbClr val="CC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half" idx="18"/>
          </p:nvPr>
        </p:nvSpPr>
        <p:spPr>
          <a:xfrm>
            <a:off x="520701" y="2895600"/>
            <a:ext cx="9639300" cy="3581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Aft>
                <a:spcPct val="0"/>
              </a:spcAft>
              <a:buClr>
                <a:srgbClr val="AF2828"/>
              </a:buClr>
              <a:buSzPct val="100000"/>
              <a:buFont typeface="+mj-lt"/>
              <a:buAutoNum type="alphaLcPeriod"/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342900" algn="l" rtl="0" eaLnBrk="1" fontAlgn="base" hangingPunct="1">
              <a:spcAft>
                <a:spcPct val="0"/>
              </a:spcAft>
              <a:buClr>
                <a:srgbClr val="AF2828"/>
              </a:buClr>
              <a:buSzPct val="80000"/>
              <a:buFont typeface="+mj-lt"/>
              <a:buAutoNum type="alphaLcPeriod"/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28700" indent="-342900" algn="l" rtl="0" eaLnBrk="1" fontAlgn="base" hangingPunct="1">
              <a:spcAft>
                <a:spcPct val="0"/>
              </a:spcAft>
              <a:buClr>
                <a:srgbClr val="AF2828"/>
              </a:buClr>
              <a:buSzPct val="80000"/>
              <a:buFont typeface="+mj-lt"/>
              <a:buAutoNum type="alphaLcPeriod"/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342900" algn="l" rtl="0" eaLnBrk="1" fontAlgn="base" hangingPunct="1">
              <a:spcAft>
                <a:spcPct val="0"/>
              </a:spcAft>
              <a:buClr>
                <a:srgbClr val="AF2828"/>
              </a:buClr>
              <a:buSzPct val="80000"/>
              <a:buFont typeface="+mj-lt"/>
              <a:buAutoNum type="alphaLcPeriod"/>
              <a:defRPr lang="en-US" sz="16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2" indent="-342900" algn="l" rtl="0" eaLnBrk="1" fontAlgn="base" hangingPunct="1">
              <a:spcAft>
                <a:spcPct val="0"/>
              </a:spcAft>
              <a:buClr>
                <a:srgbClr val="AF2828"/>
              </a:buClr>
              <a:buSzPct val="80000"/>
              <a:buFont typeface="+mj-lt"/>
              <a:buAutoNum type="alphaLcPeriod"/>
              <a:defRPr lang="en-US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6400"/>
            <a:ext cx="9639300" cy="609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446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Lesson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11F8E9C5-4CD1-44A9-AC3C-E77E835CD547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768" y="2006600"/>
            <a:ext cx="356023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ourse_objectives.png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981200"/>
            <a:ext cx="3556000" cy="3475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012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Course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1419FDB0-49A5-4B34-8168-F5944E63E86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9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768" y="2006600"/>
            <a:ext cx="356023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 marL="2286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52935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6F43407E-35A6-4FEA-9A2C-26F3DF3B79D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10" descr="61664bc64856ac633fe5b1f5f0ff1cc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59" r="1508" b="15125"/>
          <a:stretch>
            <a:fillRect/>
          </a:stretch>
        </p:blipFill>
        <p:spPr bwMode="auto">
          <a:xfrm>
            <a:off x="0" y="1981200"/>
            <a:ext cx="1219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130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Assessment and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481633D6-6267-429A-AEAA-1D91799E1729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9" descr="course_objectives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768" y="2006600"/>
            <a:ext cx="356023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half" idx="10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 marL="2286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17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Course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8995689B-329E-4BAA-8AAC-0F456FD326AF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3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011364"/>
            <a:ext cx="355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1308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23BAC216-E0CD-46E0-9B48-B06A44B54542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20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12192000" cy="37766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636000" y="3505200"/>
            <a:ext cx="2844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solidFill>
                  <a:schemeClr val="bg2"/>
                </a:solidFill>
                <a:latin typeface="Arial" pitchFamily="34" charset="0"/>
                <a:ea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255291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Practice_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Slide </a:t>
            </a:r>
            <a:fld id="{496005F3-97CF-499F-A4F6-CA20F8D8136C}" type="slidenum">
              <a:rPr lang="en-US" sz="900" smtClean="0">
                <a:solidFill>
                  <a:schemeClr val="bg1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9" descr="course_objectiv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011364"/>
            <a:ext cx="355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570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C8CBD474-99FB-4AD9-9BE6-910FF3E323BC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279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fore_We_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7308BAC0-DAF5-4FC5-AEB3-56CC922C041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320800" y="1981200"/>
            <a:ext cx="9550400" cy="609600"/>
            <a:chOff x="1066801" y="2819400"/>
            <a:chExt cx="6934200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Round Single Corner Rectangle 4"/>
            <p:cNvSpPr/>
            <p:nvPr/>
          </p:nvSpPr>
          <p:spPr bwMode="auto">
            <a:xfrm flipV="1">
              <a:off x="1066801" y="2896196"/>
              <a:ext cx="6934200" cy="609004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Round Single Corner Rectangle 5"/>
            <p:cNvSpPr/>
            <p:nvPr/>
          </p:nvSpPr>
          <p:spPr bwMode="auto">
            <a:xfrm flipV="1">
              <a:off x="1143643" y="2819400"/>
              <a:ext cx="6791275" cy="609005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1320800" y="3048000"/>
            <a:ext cx="9550400" cy="609600"/>
            <a:chOff x="1066801" y="2819400"/>
            <a:chExt cx="6934200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Round Single Corner Rectangle 7"/>
            <p:cNvSpPr/>
            <p:nvPr/>
          </p:nvSpPr>
          <p:spPr bwMode="auto">
            <a:xfrm flipV="1">
              <a:off x="1066801" y="2896196"/>
              <a:ext cx="6934200" cy="609004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 bwMode="auto">
            <a:xfrm flipV="1">
              <a:off x="1143643" y="2819400"/>
              <a:ext cx="6791275" cy="609005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1320800" y="4114800"/>
            <a:ext cx="9550400" cy="609600"/>
            <a:chOff x="1066801" y="2819400"/>
            <a:chExt cx="6934200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ound Single Corner Rectangle 10"/>
            <p:cNvSpPr/>
            <p:nvPr/>
          </p:nvSpPr>
          <p:spPr bwMode="auto">
            <a:xfrm flipV="1">
              <a:off x="1066801" y="2896196"/>
              <a:ext cx="6934200" cy="609004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Round Single Corner Rectangle 11"/>
            <p:cNvSpPr/>
            <p:nvPr/>
          </p:nvSpPr>
          <p:spPr bwMode="auto">
            <a:xfrm flipV="1">
              <a:off x="1143643" y="2819400"/>
              <a:ext cx="6791275" cy="609005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1320800" y="5181600"/>
            <a:ext cx="9550400" cy="609600"/>
            <a:chOff x="1066801" y="2819400"/>
            <a:chExt cx="6934200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ound Single Corner Rectangle 13"/>
            <p:cNvSpPr/>
            <p:nvPr/>
          </p:nvSpPr>
          <p:spPr bwMode="auto">
            <a:xfrm flipV="1">
              <a:off x="1066801" y="2896196"/>
              <a:ext cx="6934200" cy="609004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ound Single Corner Rectangle 14"/>
            <p:cNvSpPr/>
            <p:nvPr/>
          </p:nvSpPr>
          <p:spPr bwMode="auto">
            <a:xfrm flipV="1">
              <a:off x="1143643" y="2819400"/>
              <a:ext cx="6791275" cy="609005"/>
            </a:xfrm>
            <a:prstGeom prst="round1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007784" y="1981201"/>
            <a:ext cx="485831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2400" dirty="0"/>
              <a:t>Turn off the volume on cell phones. 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3007784" y="3048001"/>
            <a:ext cx="41277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2400" dirty="0"/>
              <a:t>Keep to the training timelines.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007785" y="4114801"/>
            <a:ext cx="409669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Refrain from side discussions.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3007785" y="5181601"/>
            <a:ext cx="287200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</a:rPr>
              <a:t>Ask questions freely.</a:t>
            </a:r>
          </a:p>
        </p:txBody>
      </p:sp>
      <p:pic>
        <p:nvPicPr>
          <p:cNvPr id="20" name="Picture 19" descr="icons_1.png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0" t="17768" r="17656" b="21267"/>
          <a:stretch/>
        </p:blipFill>
        <p:spPr bwMode="auto">
          <a:xfrm>
            <a:off x="1949571" y="2904257"/>
            <a:ext cx="793629" cy="557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icons_2.pn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0" t="17138" r="17656" b="21267"/>
          <a:stretch/>
        </p:blipFill>
        <p:spPr bwMode="auto">
          <a:xfrm>
            <a:off x="1949571" y="3965305"/>
            <a:ext cx="793629" cy="56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icons_3.png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0" t="18396" r="17656" b="21268"/>
          <a:stretch/>
        </p:blipFill>
        <p:spPr bwMode="auto">
          <a:xfrm>
            <a:off x="1949571" y="5043607"/>
            <a:ext cx="793629" cy="551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icons_4.png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0" t="18397" r="20485" b="21267"/>
          <a:stretch/>
        </p:blipFill>
        <p:spPr bwMode="auto">
          <a:xfrm>
            <a:off x="1949571" y="1752600"/>
            <a:ext cx="764796" cy="55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 baseline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81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Lesson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6887"/>
          <a:stretch/>
        </p:blipFill>
        <p:spPr>
          <a:xfrm>
            <a:off x="0" y="914401"/>
            <a:ext cx="121920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76600"/>
            <a:ext cx="27432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5" y="2205334"/>
            <a:ext cx="6658592" cy="70788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182B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5" y="1676401"/>
            <a:ext cx="6980325" cy="452735"/>
          </a:xfrm>
        </p:spPr>
        <p:txBody>
          <a:bodyPr anchor="b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None/>
              <a:defRPr lang="en-US" sz="2000" b="1" cap="none" baseline="0" dirty="0" smtClean="0">
                <a:solidFill>
                  <a:srgbClr val="182B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394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Lesson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D52EF70D-DF9A-4604-A843-413E2A38A15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 descr="course_objectives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768" y="2006600"/>
            <a:ext cx="356023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1" y="1673352"/>
            <a:ext cx="7520516" cy="472440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99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9A78847A-4AE8-42C2-90CF-DE32E453C23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4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 txBox="1">
            <a:spLocks/>
          </p:cNvSpPr>
          <p:nvPr userDrawn="1"/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Slide </a:t>
            </a:r>
            <a:fld id="{B9615A12-B06D-4C23-8CDF-E0D8ECF2932B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0701" y="1673352"/>
            <a:ext cx="11163300" cy="4724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85" y="544500"/>
            <a:ext cx="12183415" cy="381000"/>
          </a:xfrm>
        </p:spPr>
        <p:txBody>
          <a:bodyPr/>
          <a:lstStyle>
            <a:lvl1pPr algn="l">
              <a:buNone/>
              <a:defRPr sz="1800" b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4225" y="83274"/>
            <a:ext cx="9855200" cy="381000"/>
          </a:xfrm>
        </p:spPr>
        <p:txBody>
          <a:bodyPr/>
          <a:lstStyle>
            <a:lvl1pPr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430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565150"/>
          </a:xfrm>
          <a:prstGeom prst="rect">
            <a:avLst/>
          </a:prstGeom>
          <a:solidFill>
            <a:srgbClr val="0B1E5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0701" y="1673226"/>
            <a:ext cx="111633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Slide Number Placeholder 13"/>
          <p:cNvSpPr>
            <a:spLocks noGrp="1"/>
          </p:cNvSpPr>
          <p:nvPr>
            <p:ph type="sldNum" sz="quarter" idx="4"/>
          </p:nvPr>
        </p:nvSpPr>
        <p:spPr bwMode="auto">
          <a:xfrm>
            <a:off x="10871200" y="6572251"/>
            <a:ext cx="812800" cy="231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474747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D5FB810-204F-4875-8745-DAC0B82D79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9048751" y="152400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Designed and Developed by GSTN</a:t>
            </a:r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rgbClr val="2C4E86"/>
          </a:solidFill>
          <a:ln w="9525" algn="ctr">
            <a:solidFill>
              <a:srgbClr val="2C4E8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D9D9D9"/>
              </a:solidFill>
            </a:endParaRPr>
          </a:p>
        </p:txBody>
      </p:sp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2" y="1"/>
            <a:ext cx="501649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ChangeArrowheads="1"/>
          </p:cNvSpPr>
          <p:nvPr userDrawn="1"/>
        </p:nvSpPr>
        <p:spPr bwMode="auto">
          <a:xfrm>
            <a:off x="0" y="533400"/>
            <a:ext cx="12192000" cy="63500"/>
          </a:xfrm>
          <a:prstGeom prst="rect">
            <a:avLst/>
          </a:prstGeom>
          <a:solidFill>
            <a:srgbClr val="FFDB49"/>
          </a:solidFill>
          <a:ln w="9525" algn="ctr">
            <a:solidFill>
              <a:srgbClr val="FFDB49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08013"/>
            <a:ext cx="12192000" cy="285750"/>
          </a:xfrm>
          <a:prstGeom prst="rect">
            <a:avLst/>
          </a:prstGeom>
          <a:solidFill>
            <a:srgbClr val="17C4BB"/>
          </a:solidFill>
          <a:ln w="9525" algn="ctr">
            <a:solidFill>
              <a:srgbClr val="17C4B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D9D9D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  <p:sldLayoutId id="2147493489" r:id="rId2"/>
    <p:sldLayoutId id="2147493490" r:id="rId3"/>
    <p:sldLayoutId id="2147493491" r:id="rId4"/>
    <p:sldLayoutId id="2147493492" r:id="rId5"/>
    <p:sldLayoutId id="2147493493" r:id="rId6"/>
    <p:sldLayoutId id="2147493494" r:id="rId7"/>
    <p:sldLayoutId id="2147493495" r:id="rId8"/>
    <p:sldLayoutId id="2147493496" r:id="rId9"/>
    <p:sldLayoutId id="2147493497" r:id="rId10"/>
    <p:sldLayoutId id="2147493498" r:id="rId11"/>
    <p:sldLayoutId id="2147493499" r:id="rId12"/>
    <p:sldLayoutId id="2147493500" r:id="rId13"/>
    <p:sldLayoutId id="2147493501" r:id="rId14"/>
    <p:sldLayoutId id="2147493502" r:id="rId15"/>
    <p:sldLayoutId id="2147493503" r:id="rId16"/>
    <p:sldLayoutId id="2147493504" r:id="rId17"/>
    <p:sldLayoutId id="2147493505" r:id="rId18"/>
    <p:sldLayoutId id="2147493506" r:id="rId19"/>
    <p:sldLayoutId id="2147493507" r:id="rId20"/>
    <p:sldLayoutId id="2147493508" r:id="rId21"/>
    <p:sldLayoutId id="2147493509" r:id="rId22"/>
    <p:sldLayoutId id="2147493510" r:id="rId23"/>
    <p:sldLayoutId id="2147493511" r:id="rId24"/>
    <p:sldLayoutId id="2147493512" r:id="rId25"/>
    <p:sldLayoutId id="2147493513" r:id="rId26"/>
    <p:sldLayoutId id="2147493514" r:id="rId27"/>
    <p:sldLayoutId id="2147493515" r:id="rId28"/>
    <p:sldLayoutId id="2147493516" r:id="rId29"/>
    <p:sldLayoutId id="2147493517" r:id="rId30"/>
    <p:sldLayoutId id="2147493518" r:id="rId31"/>
    <p:sldLayoutId id="2147493519" r:id="rId32"/>
  </p:sldLayoutIdLst>
  <p:hf hdr="0" ftr="0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2000">
          <a:solidFill>
            <a:srgbClr val="AF282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000">
          <a:solidFill>
            <a:srgbClr val="AF2828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000">
          <a:solidFill>
            <a:srgbClr val="AF2828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000">
          <a:solidFill>
            <a:srgbClr val="AF2828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000">
          <a:solidFill>
            <a:srgbClr val="AF2828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474747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474747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474747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474747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AF2828"/>
        </a:buClr>
        <a:buSzPct val="80000"/>
        <a:buFont typeface="Wingdings" panose="05000000000000000000" pitchFamily="2" charset="2"/>
        <a:buChar char="n"/>
        <a:defRPr sz="16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Clr>
          <a:srgbClr val="AF2828"/>
        </a:buClr>
        <a:buChar char="—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914400" indent="-228600" algn="l" rtl="0" eaLnBrk="0" fontAlgn="base" hangingPunct="0">
        <a:spcBef>
          <a:spcPct val="25000"/>
        </a:spcBef>
        <a:spcAft>
          <a:spcPct val="0"/>
        </a:spcAft>
        <a:buClr>
          <a:srgbClr val="AF2828"/>
        </a:buClr>
        <a:buSzPct val="70000"/>
        <a:buFont typeface="Wingdings" panose="05000000000000000000" pitchFamily="2" charset="2"/>
        <a:buChar char="n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262063" indent="-233363" algn="l" rtl="0" eaLnBrk="0" fontAlgn="base" hangingPunct="0">
        <a:spcBef>
          <a:spcPct val="25000"/>
        </a:spcBef>
        <a:spcAft>
          <a:spcPct val="0"/>
        </a:spcAft>
        <a:buClr>
          <a:srgbClr val="AF2828"/>
        </a:buClr>
        <a:buChar char="—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1600200" indent="-223838" algn="l" rtl="0" eaLnBrk="0" fontAlgn="base" hangingPunct="0">
        <a:spcBef>
          <a:spcPct val="25000"/>
        </a:spcBef>
        <a:spcAft>
          <a:spcPct val="0"/>
        </a:spcAft>
        <a:buClr>
          <a:srgbClr val="AF2828"/>
        </a:buClr>
        <a:buSzPct val="70000"/>
        <a:buFont typeface="Wingdings" panose="05000000000000000000" pitchFamily="2" charset="2"/>
        <a:buChar char="n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057400" indent="-2238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6pPr>
      <a:lvl7pPr marL="2514600" indent="-2238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7pPr>
      <a:lvl8pPr marL="2971800" indent="-2238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8pPr>
      <a:lvl9pPr marL="3429000" indent="-2238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400">
          <a:solidFill>
            <a:srgbClr val="474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285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86AC70-DB1C-1F31-6EC6-3B59BFB3B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3">
            <a:extLst>
              <a:ext uri="{FF2B5EF4-FFF2-40B4-BE49-F238E27FC236}">
                <a16:creationId xmlns:a16="http://schemas.microsoft.com/office/drawing/2014/main" xmlns="" id="{B21F5EFF-C062-BAB9-7391-C0D990AAB1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513514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474747"/>
                </a:solidFill>
                <a:latin typeface="Arial" panose="020B0604020202020204" pitchFamily="34" charset="0"/>
              </a:rPr>
              <a:t>Slide </a:t>
            </a:r>
            <a:fld id="{837CF818-8CE6-471E-8CA3-69F180CA809A}" type="slidenum">
              <a:rPr lang="en-US" altLang="en-US" smtClean="0">
                <a:solidFill>
                  <a:srgbClr val="474747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>
              <a:solidFill>
                <a:srgbClr val="47474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7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1575FA-B1B7-28FC-C78E-BAA3F22D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5">
            <a:extLst>
              <a:ext uri="{FF2B5EF4-FFF2-40B4-BE49-F238E27FC236}">
                <a16:creationId xmlns:a16="http://schemas.microsoft.com/office/drawing/2014/main" xmlns="" id="{DD5E7E87-40F0-41FC-A8FA-40C2094A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B4BC00-38D1-4D85-A19E-D13EF0369323}"/>
              </a:ext>
            </a:extLst>
          </p:cNvPr>
          <p:cNvSpPr txBox="1">
            <a:spLocks/>
          </p:cNvSpPr>
          <p:nvPr/>
        </p:nvSpPr>
        <p:spPr>
          <a:xfrm>
            <a:off x="626854" y="1628967"/>
            <a:ext cx="10955546" cy="469563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Whenever a demand is created, payments towards the same is to be made through the designated payment facility on the GST portal through Payment towards Deman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If Taxpayers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used DRC-03 for the payment of the same,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then it was not giving any effect on outstanding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demands and the same is showing as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unpaid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 the Electronic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iability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egister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Lack of clarity in payment allocation resulted into penalties for non-compliance and recoveries even when payments had already been made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 address this issue, DRC-03A wa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 introduced vide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Notification No. 12/2024 on 10.07.24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D9C1A653-6EDE-F4A5-6584-B90E97B79F30}"/>
              </a:ext>
            </a:extLst>
          </p:cNvPr>
          <p:cNvSpPr txBox="1">
            <a:spLocks/>
          </p:cNvSpPr>
          <p:nvPr/>
        </p:nvSpPr>
        <p:spPr>
          <a:xfrm>
            <a:off x="505326" y="868330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Challenges before DRC-03A</a:t>
            </a:r>
          </a:p>
        </p:txBody>
      </p:sp>
    </p:spTree>
    <p:extLst>
      <p:ext uri="{BB962C8B-B14F-4D97-AF65-F5344CB8AC3E}">
        <p14:creationId xmlns:p14="http://schemas.microsoft.com/office/powerpoint/2010/main" xmlns="" val="21201658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5EB9E7-BDDE-31BB-8CEE-31E91CF6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7FE70F-1FFD-A54F-9E8F-382F9F5C3065}"/>
              </a:ext>
            </a:extLst>
          </p:cNvPr>
          <p:cNvSpPr txBox="1">
            <a:spLocks/>
          </p:cNvSpPr>
          <p:nvPr/>
        </p:nvSpPr>
        <p:spPr>
          <a:xfrm>
            <a:off x="619358" y="1616242"/>
            <a:ext cx="10963042" cy="434340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Taxpayers can file DRC-03A for linking payments made through DRC-03 to specific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emand Orders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DRC-03A allows the amount paid through DRC-03 to be credited in the Electronic Liability Register against the selected Demand Id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DRC-03A can be filed to link :-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kern="0" dirty="0">
                <a:latin typeface="+mn-lt"/>
              </a:rPr>
              <a:t>a) a Demand payable under Section 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52, 73, 74, 74A, 76, 122, 123, 124, 125, 127, 129, 130 </a:t>
            </a:r>
            <a:endParaRPr lang="en-US" sz="2000" kern="0" dirty="0">
              <a:latin typeface="+mn-lt"/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kern="0" dirty="0">
                <a:latin typeface="+mn-lt"/>
              </a:rPr>
              <a:t>b) with a DRC-03 which had been filed by selecting cause of payment as "Voluntary" or "Others“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95352633-7534-2750-D3AE-D1A969F627AB}"/>
              </a:ext>
            </a:extLst>
          </p:cNvPr>
          <p:cNvSpPr txBox="1">
            <a:spLocks/>
          </p:cNvSpPr>
          <p:nvPr/>
        </p:nvSpPr>
        <p:spPr>
          <a:xfrm>
            <a:off x="501316" y="868330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Understanding DRC-03A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0E6915C-3790-2638-C5F1-53A06A08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3849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252AA2-90AC-2597-D988-682BFB92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9C384A-9E97-7A87-3AB1-B40E87F68F01}"/>
              </a:ext>
            </a:extLst>
          </p:cNvPr>
          <p:cNvSpPr txBox="1">
            <a:spLocks/>
          </p:cNvSpPr>
          <p:nvPr/>
        </p:nvSpPr>
        <p:spPr>
          <a:xfrm>
            <a:off x="609599" y="1584158"/>
            <a:ext cx="11049000" cy="502920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Navigation Path for DRC-03A </a:t>
            </a:r>
            <a:r>
              <a:rPr lang="en-US" sz="2000" b="1" kern="0" dirty="0">
                <a:solidFill>
                  <a:schemeClr val="bg2"/>
                </a:solidFill>
                <a:latin typeface="+mn-lt"/>
              </a:rPr>
              <a:t>– 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Services &gt; User Service &gt; My Application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Enter ARN of DRC-03 and select the Demand Order number from a drop-down menu. 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In a DRC-03A, only one DRC-03 and one Demand Id can be entered 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Validations on entering DRC-03 Reference Number in DRC-03A :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It should be a valid DRC-03 reference number filed through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It must have been filed by selecting “Cause of Payment” as “Voluntary” or “Others”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It should not have been utilized for claiming re-credit of ITC in PMT-03A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DRC-03 must have a positive balance in </a:t>
            </a:r>
            <a:r>
              <a:rPr lang="en-US" sz="2000" kern="0" dirty="0" err="1">
                <a:latin typeface="+mn-lt"/>
              </a:rPr>
              <a:t>atleast</a:t>
            </a:r>
            <a:r>
              <a:rPr lang="en-US" sz="2000" kern="0" dirty="0">
                <a:latin typeface="+mn-lt"/>
              </a:rPr>
              <a:t> one of the major minor head i.e. it should not have been completely utilized in any previous DRC-03A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54A1A549-BD83-B5CC-1308-C05B55EDAA87}"/>
              </a:ext>
            </a:extLst>
          </p:cNvPr>
          <p:cNvSpPr txBox="1">
            <a:spLocks/>
          </p:cNvSpPr>
          <p:nvPr/>
        </p:nvSpPr>
        <p:spPr>
          <a:xfrm>
            <a:off x="489284" y="928488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Filing Form GST DRC-03A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2E57265-E941-E492-0B10-0C1E026F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5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CC35C5-BF2C-0184-CBBE-A9A6FA108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1B9CA8-69DD-C765-292B-D834004B5FEF}"/>
              </a:ext>
            </a:extLst>
          </p:cNvPr>
          <p:cNvSpPr txBox="1">
            <a:spLocks/>
          </p:cNvSpPr>
          <p:nvPr/>
        </p:nvSpPr>
        <p:spPr>
          <a:xfrm>
            <a:off x="609600" y="1371600"/>
            <a:ext cx="11049000" cy="51816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+mn-lt"/>
              </a:rPr>
              <a:t>Separate DRC-03A forms are to filed for linking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Multiple DRC-03s against a single Demand Order, 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n-lt"/>
              </a:rPr>
              <a:t>A single DRC-03 against multiple Demand Ids</a:t>
            </a:r>
          </a:p>
          <a:p>
            <a:r>
              <a:rPr lang="en-US" sz="2000" kern="0" dirty="0">
                <a:latin typeface="+mn-lt"/>
              </a:rPr>
              <a:t>A DRC-03 can be used more than one time till the entire amount is utilized</a:t>
            </a:r>
          </a:p>
          <a:p>
            <a:pPr>
              <a:lnSpc>
                <a:spcPct val="150000"/>
              </a:lnSpc>
            </a:pP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axpayer can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adjust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full as well as partial payment against Demand ID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through DRC-03A but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cannot be more than the demand amount</a:t>
            </a:r>
          </a:p>
          <a:p>
            <a:pPr>
              <a:lnSpc>
                <a:spcPct val="150000"/>
              </a:lnSpc>
            </a:pP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DRC-03 can be adjusted against Demand ID even if Place of Supply (POS) selected in DRC-03 and Demand Order are different</a:t>
            </a:r>
          </a:p>
          <a:p>
            <a:pPr>
              <a:lnSpc>
                <a:spcPct val="150000"/>
              </a:lnSpc>
            </a:pP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DRC-03 can be adjusted against Demand ID even if Tax Period selected in DRC-03 and Demand Order are different. MFY DRC-03 can be utilized against SFY Demand ID and vice-versa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55DABD57-7B41-D088-4EB8-FDC67D6CE226}"/>
              </a:ext>
            </a:extLst>
          </p:cNvPr>
          <p:cNvSpPr txBox="1">
            <a:spLocks/>
          </p:cNvSpPr>
          <p:nvPr/>
        </p:nvSpPr>
        <p:spPr>
          <a:xfrm>
            <a:off x="473242" y="792130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Filing Form GST DRC-03A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FA7E38F-1461-A7C6-03F1-B59622B0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4517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A5584E-B539-B742-60CF-381B63E75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2D7BA2-DF18-274A-AB53-D0915070CA0D}"/>
              </a:ext>
            </a:extLst>
          </p:cNvPr>
          <p:cNvSpPr txBox="1">
            <a:spLocks/>
          </p:cNvSpPr>
          <p:nvPr/>
        </p:nvSpPr>
        <p:spPr>
          <a:xfrm>
            <a:off x="533400" y="971226"/>
            <a:ext cx="11201400" cy="553007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Adjustment of Payment through Cash Ledger: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In Table B(2) DRC-03 – Amount to be adjusted : Cash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Adjustment can be done across any major head (IGST, CGST, SGST/UTGST, CESS) but shall be restricted to the same minor head (Tax, Interest, Penalty, Fee, Others)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Example – IGST Tax demand can be adjusted against any major head payment (IGST, CGST, SGST/UTGST, CESS) but within the same minor head Tax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CGST Tax demand can be adjusted against any major head payment (IGST, CGST, SGST/UTGST, CESS) but within the same minor head Tax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SGST/UTGST Tax demand can be adjusted against any major head payment (IGST, CGST, SGST/UTGST, CESS) but within the same minor head Tax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000" b="1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2633EFB3-CF04-D3BA-45D8-36F54AD5347C}"/>
              </a:ext>
            </a:extLst>
          </p:cNvPr>
          <p:cNvSpPr txBox="1">
            <a:spLocks/>
          </p:cNvSpPr>
          <p:nvPr/>
        </p:nvSpPr>
        <p:spPr>
          <a:xfrm>
            <a:off x="39508" y="489727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kern="0" dirty="0">
                <a:latin typeface="+mn-lt"/>
              </a:rPr>
              <a:t>Filing Form GST DRC-03A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A341EBE-3A9D-ED03-BDE7-D7645B561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166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404BE1-0822-1906-71C0-18277D9B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9A5A35-0879-E88A-4A70-A84C3536AE48}"/>
              </a:ext>
            </a:extLst>
          </p:cNvPr>
          <p:cNvSpPr txBox="1">
            <a:spLocks/>
          </p:cNvSpPr>
          <p:nvPr/>
        </p:nvSpPr>
        <p:spPr>
          <a:xfrm>
            <a:off x="745025" y="992997"/>
            <a:ext cx="10641432" cy="5638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685800" lvl="2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In Table B(2) DRC-03 – Amount to be adjusted : Cash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CESS Tax demand can be adjusted against any major head payment (IGST, CGST, SGST/UTGST, CESS) but within the same minor head Tax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Same validations are implemented for adjustment of demand of other minor heads (Interest, Penalty, Fees, Others)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Adjustment of Payment through Credit Ledger: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In Table C(2) DRC-03 – Amount to be adjusted : Credit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sz="2000" kern="0" dirty="0">
                <a:solidFill>
                  <a:schemeClr val="accent4"/>
                </a:solidFill>
                <a:latin typeface="+mn-lt"/>
              </a:rPr>
              <a:t>Adjustment can be done as per credit utilization rules of Section 49A </a:t>
            </a: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	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000" b="1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A1650766-EEF5-96BE-C3A0-BEAEBDA331BC}"/>
              </a:ext>
            </a:extLst>
          </p:cNvPr>
          <p:cNvSpPr txBox="1">
            <a:spLocks/>
          </p:cNvSpPr>
          <p:nvPr/>
        </p:nvSpPr>
        <p:spPr>
          <a:xfrm>
            <a:off x="39508" y="489727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kern="0" dirty="0">
                <a:latin typeface="+mn-lt"/>
              </a:rPr>
              <a:t>Filing Form GST DRC-03A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43C8106-B7EF-433B-BE90-57B12D95A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827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4C7AF2-2FAB-F02A-41E3-DBC9A056D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338DAD-A91A-1C66-DFCF-C3B6BF705463}"/>
              </a:ext>
            </a:extLst>
          </p:cNvPr>
          <p:cNvSpPr txBox="1">
            <a:spLocks/>
          </p:cNvSpPr>
          <p:nvPr/>
        </p:nvSpPr>
        <p:spPr>
          <a:xfrm>
            <a:off x="609600" y="1601726"/>
            <a:ext cx="11049000" cy="380847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DRC-03 Register will be available for taxpayer to view remaining balance of DRC-03 after adjustment in DRC-03A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Below the navigation path on GST Portal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latin typeface="+mn-lt"/>
              </a:rPr>
              <a:t>  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Services &gt; User Services  &gt; DRC 03 Register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+mn-lt"/>
              </a:rPr>
              <a:t>System creates DRC-03 Register only for those DRC-03 which are adjusted partially or fully through DRC-03A</a:t>
            </a:r>
            <a:endParaRPr lang="en-US" sz="2000" b="1" kern="0" dirty="0">
              <a:latin typeface="+mn-l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E68CCC64-2375-169A-4A91-94EFAD5B8704}"/>
              </a:ext>
            </a:extLst>
          </p:cNvPr>
          <p:cNvSpPr txBox="1">
            <a:spLocks/>
          </p:cNvSpPr>
          <p:nvPr/>
        </p:nvSpPr>
        <p:spPr>
          <a:xfrm>
            <a:off x="457200" y="868330"/>
            <a:ext cx="11049000" cy="5032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DRC 03 Register - Taxpayer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6C2252-EE0A-F3F3-DAC5-7E22052E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64590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B47896-C03E-C12F-3AAF-F5DD20EB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08001A-C6B7-D12A-76D4-214DB13924E8}"/>
              </a:ext>
            </a:extLst>
          </p:cNvPr>
          <p:cNvSpPr txBox="1">
            <a:spLocks/>
          </p:cNvSpPr>
          <p:nvPr/>
        </p:nvSpPr>
        <p:spPr>
          <a:xfrm>
            <a:off x="441796" y="1608818"/>
            <a:ext cx="11582400" cy="486818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marR="0">
              <a:spcAft>
                <a:spcPts val="800"/>
              </a:spcAft>
            </a:pPr>
            <a:r>
              <a:rPr lang="en-US" sz="20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DRC-03 Register</a:t>
            </a:r>
            <a:r>
              <a:rPr lang="en-US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will be </a:t>
            </a:r>
            <a:r>
              <a:rPr lang="en-US" sz="2000" kern="100" dirty="0">
                <a:latin typeface="+mn-lt"/>
                <a:cs typeface="Times New Roman" panose="02020603050405020304" pitchFamily="18" charset="0"/>
              </a:rPr>
              <a:t>available for tax officer to view the balance of Form GST DRC-03 after adjustment in DRC-03A </a:t>
            </a:r>
          </a:p>
          <a:p>
            <a:pPr marL="342900" lvl="1" indent="0"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Under Statutory Functions &gt; Assessment/Adjudication &gt; DRC-03 Register</a:t>
            </a:r>
            <a:r>
              <a:rPr lang="en-US" sz="2000" kern="100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Tax officer can view the </a:t>
            </a:r>
            <a:r>
              <a:rPr lang="en-US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filed DRC-03A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and supporting documents uploaded by taxpayers, but cannot take any action on same</a:t>
            </a:r>
          </a:p>
          <a:p>
            <a:pPr marL="342900" lvl="1" indent="0"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Under Statutory Functions &gt; Assessment/Adjudication &gt; Adjustment of Payment made through DRC 03 – Form GST DRC 03A </a:t>
            </a:r>
          </a:p>
          <a:p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henever a GST related demand is created</a:t>
            </a:r>
            <a:r>
              <a:rPr lang="en-US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both</a:t>
            </a:r>
            <a:r>
              <a:rPr lang="en-US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Electronic Liability Register and DCR </a:t>
            </a:r>
            <a:r>
              <a:rPr lang="en-US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are </a:t>
            </a:r>
            <a:r>
              <a:rPr lang="en-US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updated with a liability through Debit entry</a:t>
            </a:r>
          </a:p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When liability against demand is paid, either by way of payment towards demand or by adjusting DRC-03 payment through DRC-03A , the credit entry for the same </a:t>
            </a: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posted in both Electronic Liability Register and Demand and Collection Register</a:t>
            </a:r>
            <a:endParaRPr lang="en-U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03F47136-5C2F-B6CB-1F46-8DE863711D20}"/>
              </a:ext>
            </a:extLst>
          </p:cNvPr>
          <p:cNvSpPr txBox="1">
            <a:spLocks/>
          </p:cNvSpPr>
          <p:nvPr/>
        </p:nvSpPr>
        <p:spPr>
          <a:xfrm>
            <a:off x="468021" y="887428"/>
            <a:ext cx="11675853" cy="48417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F2828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262063" indent="-2333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Char char="—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600200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F2828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6pPr>
            <a:lvl7pPr marL="25146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7pPr>
            <a:lvl8pPr marL="29718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8pPr>
            <a:lvl9pPr marL="3429000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400">
                <a:solidFill>
                  <a:srgbClr val="474747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DRC - 03A &amp; DRC – 03 Register – GSTN BO Officer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0F5E50-3888-45F7-BE61-8875D78D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8" y="76200"/>
            <a:ext cx="861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US" altLang="en-US" sz="2000" b="1" dirty="0">
                <a:solidFill>
                  <a:schemeClr val="bg1"/>
                </a:solidFill>
                <a:ea typeface="MS Mincho" panose="02020609040205080304" pitchFamily="49" charset="-128"/>
              </a:rPr>
              <a:t>Form GST DRC-03A</a:t>
            </a:r>
            <a:endParaRPr lang="en-US" altLang="en-US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35199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WK.Template_1">
  <a:themeElements>
    <a:clrScheme name="WK.Template_1 1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WK.Template_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WK.Template_1 1">
        <a:dk1>
          <a:srgbClr val="474747"/>
        </a:dk1>
        <a:lt1>
          <a:srgbClr val="FFFFFF"/>
        </a:lt1>
        <a:dk2>
          <a:srgbClr val="80A7A5"/>
        </a:dk2>
        <a:lt2>
          <a:srgbClr val="061844"/>
        </a:lt2>
        <a:accent1>
          <a:srgbClr val="0768A9"/>
        </a:accent1>
        <a:accent2>
          <a:srgbClr val="6EBB1F"/>
        </a:accent2>
        <a:accent3>
          <a:srgbClr val="FFFFFF"/>
        </a:accent3>
        <a:accent4>
          <a:srgbClr val="3B3B3B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.Template_1 2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BD893D7BF364FB4A4942206910CB0" ma:contentTypeVersion="" ma:contentTypeDescription="Create a new document." ma:contentTypeScope="" ma:versionID="54bd93f6d69e2b97c2dc2b4c4475d0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D8FB9-3EBA-4142-BACD-06AD9D1273D8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DC7199-524A-4FEF-AEDC-3743F6A50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58755</TotalTime>
  <Words>819</Words>
  <Application>Microsoft Office PowerPoint</Application>
  <PresentationFormat>Custom</PresentationFormat>
  <Paragraphs>80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1_WK.Template_1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Infosys Technologies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Borah</dc:creator>
  <cp:lastModifiedBy>User</cp:lastModifiedBy>
  <cp:revision>8592</cp:revision>
  <dcterms:created xsi:type="dcterms:W3CDTF">2010-12-09T04:17:25Z</dcterms:created>
  <dcterms:modified xsi:type="dcterms:W3CDTF">2025-03-04T11:35:45Z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0x0101008CE90CEF0A98394FB340365186408700</vt:lpwstr>
  </property>
  <property fmtid="{D5CDD505-2E9C-101B-9397-08002B2CF9AE}" pid="3" name="MSIP_Label_be4b3411-284d-4d31-bd4f-bc13ef7f1fd6_Enabled">
    <vt:lpwstr>True</vt:lpwstr>
  </property>
  <property fmtid="{D5CDD505-2E9C-101B-9397-08002B2CF9AE}" pid="4" name="MSIP_Label_be4b3411-284d-4d31-bd4f-bc13ef7f1fd6_SiteId">
    <vt:lpwstr>63ce7d59-2f3e-42cd-a8cc-be764cff5eb6</vt:lpwstr>
  </property>
  <property fmtid="{D5CDD505-2E9C-101B-9397-08002B2CF9AE}" pid="5" name="MSIP_Label_be4b3411-284d-4d31-bd4f-bc13ef7f1fd6_Owner">
    <vt:lpwstr>gurjitsingh.258292@ad.infosys.com</vt:lpwstr>
  </property>
  <property fmtid="{D5CDD505-2E9C-101B-9397-08002B2CF9AE}" pid="6" name="MSIP_Label_be4b3411-284d-4d31-bd4f-bc13ef7f1fd6_SetDate">
    <vt:lpwstr>2019-10-13T10:28:42.5264549Z</vt:lpwstr>
  </property>
  <property fmtid="{D5CDD505-2E9C-101B-9397-08002B2CF9AE}" pid="7" name="MSIP_Label_be4b3411-284d-4d31-bd4f-bc13ef7f1fd6_Name">
    <vt:lpwstr>Internal</vt:lpwstr>
  </property>
  <property fmtid="{D5CDD505-2E9C-101B-9397-08002B2CF9AE}" pid="8" name="MSIP_Label_be4b3411-284d-4d31-bd4f-bc13ef7f1fd6_Application">
    <vt:lpwstr>Microsoft Azure Information Protection</vt:lpwstr>
  </property>
  <property fmtid="{D5CDD505-2E9C-101B-9397-08002B2CF9AE}" pid="9" name="MSIP_Label_be4b3411-284d-4d31-bd4f-bc13ef7f1fd6_ActionId">
    <vt:lpwstr>fd91ce8e-9128-4465-8cc8-8ce680ed99b3</vt:lpwstr>
  </property>
  <property fmtid="{D5CDD505-2E9C-101B-9397-08002B2CF9AE}" pid="10" name="MSIP_Label_be4b3411-284d-4d31-bd4f-bc13ef7f1fd6_Extended_MSFT_Method">
    <vt:lpwstr>Automatic</vt:lpwstr>
  </property>
  <property fmtid="{D5CDD505-2E9C-101B-9397-08002B2CF9AE}" pid="11" name="MSIP_Label_a0819fa7-4367-4500-ba88-dd630d977609_Enabled">
    <vt:lpwstr>true</vt:lpwstr>
  </property>
  <property fmtid="{D5CDD505-2E9C-101B-9397-08002B2CF9AE}" pid="12" name="MSIP_Label_a0819fa7-4367-4500-ba88-dd630d977609_SetDate">
    <vt:lpwstr>2023-03-21T11:52:41Z</vt:lpwstr>
  </property>
  <property fmtid="{D5CDD505-2E9C-101B-9397-08002B2CF9AE}" pid="13" name="MSIP_Label_a0819fa7-4367-4500-ba88-dd630d977609_Method">
    <vt:lpwstr>Standard</vt:lpwstr>
  </property>
  <property fmtid="{D5CDD505-2E9C-101B-9397-08002B2CF9AE}" pid="14" name="MSIP_Label_a0819fa7-4367-4500-ba88-dd630d977609_Name">
    <vt:lpwstr>a0819fa7-4367-4500-ba88-dd630d977609</vt:lpwstr>
  </property>
  <property fmtid="{D5CDD505-2E9C-101B-9397-08002B2CF9AE}" pid="15" name="MSIP_Label_a0819fa7-4367-4500-ba88-dd630d977609_SiteId">
    <vt:lpwstr>63ce7d59-2f3e-42cd-a8cc-be764cff5eb6</vt:lpwstr>
  </property>
  <property fmtid="{D5CDD505-2E9C-101B-9397-08002B2CF9AE}" pid="16" name="MSIP_Label_a0819fa7-4367-4500-ba88-dd630d977609_ActionId">
    <vt:lpwstr>fd91ce8e-9128-4465-8cc8-8ce680ed99b3</vt:lpwstr>
  </property>
  <property fmtid="{D5CDD505-2E9C-101B-9397-08002B2CF9AE}" pid="17" name="MSIP_Label_a0819fa7-4367-4500-ba88-dd630d977609_ContentBits">
    <vt:lpwstr>0</vt:lpwstr>
  </property>
</Properties>
</file>